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4"/>
    <p:sldMasterId id="2147483915" r:id="rId5"/>
  </p:sldMasterIdLst>
  <p:notesMasterIdLst>
    <p:notesMasterId r:id="rId30"/>
  </p:notesMasterIdLst>
  <p:sldIdLst>
    <p:sldId id="256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13" r:id="rId19"/>
    <p:sldId id="309" r:id="rId20"/>
    <p:sldId id="308" r:id="rId21"/>
    <p:sldId id="312" r:id="rId22"/>
    <p:sldId id="311" r:id="rId23"/>
    <p:sldId id="314" r:id="rId24"/>
    <p:sldId id="316" r:id="rId25"/>
    <p:sldId id="317" r:id="rId26"/>
    <p:sldId id="318" r:id="rId27"/>
    <p:sldId id="319" r:id="rId28"/>
    <p:sldId id="31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microsoft.com/office/2016/11/relationships/changesInfo" Target="changesInfos/changesInfo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8F53C6E-0ED2-48AF-9E2E-363588414782}"/>
    <pc:docChg chg="addSld modSld modSection">
      <pc:chgData name="" userId="" providerId="" clId="Web-{38F53C6E-0ED2-48AF-9E2E-363588414782}" dt="2017-12-20T14:25:26.347" v="239"/>
      <pc:docMkLst>
        <pc:docMk/>
      </pc:docMkLst>
      <pc:sldChg chg="modSp new">
        <pc:chgData name="" userId="" providerId="" clId="Web-{38F53C6E-0ED2-48AF-9E2E-363588414782}" dt="2017-12-20T14:25:26.347" v="238"/>
        <pc:sldMkLst>
          <pc:docMk/>
          <pc:sldMk cId="282581105" sldId="319"/>
        </pc:sldMkLst>
        <pc:spChg chg="mod">
          <ac:chgData name="" userId="" providerId="" clId="Web-{38F53C6E-0ED2-48AF-9E2E-363588414782}" dt="2017-12-20T14:24:36.769" v="210"/>
          <ac:spMkLst>
            <pc:docMk/>
            <pc:sldMk cId="282581105" sldId="319"/>
            <ac:spMk id="2" creationId="{3AA11E9D-9F77-4CE6-AB30-2D6E1ECADFDB}"/>
          </ac:spMkLst>
        </pc:spChg>
        <pc:spChg chg="mod">
          <ac:chgData name="" userId="" providerId="" clId="Web-{38F53C6E-0ED2-48AF-9E2E-363588414782}" dt="2017-12-20T14:25:26.347" v="238"/>
          <ac:spMkLst>
            <pc:docMk/>
            <pc:sldMk cId="282581105" sldId="319"/>
            <ac:spMk id="3" creationId="{C6A7B279-2C64-47BF-83E3-35FACB1848AD}"/>
          </ac:spMkLst>
        </pc:spChg>
      </pc:sldChg>
    </pc:docChg>
  </pc:docChgLst>
  <pc:docChgLst>
    <pc:chgData clId="Web-{0E9C2659-CFC0-44EC-ABA6-09B824B22BFB}"/>
    <pc:docChg chg="delSld">
      <pc:chgData name="" userId="" providerId="" clId="Web-{0E9C2659-CFC0-44EC-ABA6-09B824B22BFB}" dt="2017-12-21T19:55:37.501" v="0"/>
      <pc:docMkLst>
        <pc:docMk/>
      </pc:docMkLst>
      <pc:sldChg chg="del">
        <pc:chgData name="" userId="" providerId="" clId="Web-{0E9C2659-CFC0-44EC-ABA6-09B824B22BFB}" dt="2017-12-21T19:55:37.501" v="0"/>
        <pc:sldMkLst>
          <pc:docMk/>
          <pc:sldMk cId="1314765134" sldId="315"/>
        </pc:sldMkLst>
      </pc:sldChg>
    </pc:docChg>
  </pc:docChgLst>
  <pc:docChgLst>
    <pc:chgData clId="Web-{A76C01C4-B413-4939-BA58-D9DFD5E0B81C}"/>
    <pc:docChg chg="addSld modSld modSection">
      <pc:chgData name="" userId="" providerId="" clId="Web-{A76C01C4-B413-4939-BA58-D9DFD5E0B81C}" dt="2017-12-19T21:28:36.307" v="41"/>
      <pc:docMkLst>
        <pc:docMk/>
      </pc:docMkLst>
      <pc:sldChg chg="addSp modSp">
        <pc:chgData name="" userId="" providerId="" clId="Web-{A76C01C4-B413-4939-BA58-D9DFD5E0B81C}" dt="2017-12-19T20:58:18.519" v="4"/>
        <pc:sldMkLst>
          <pc:docMk/>
          <pc:sldMk cId="355320454" sldId="316"/>
        </pc:sldMkLst>
        <pc:picChg chg="add mod">
          <ac:chgData name="" userId="" providerId="" clId="Web-{A76C01C4-B413-4939-BA58-D9DFD5E0B81C}" dt="2017-12-19T20:58:18.519" v="4"/>
          <ac:picMkLst>
            <pc:docMk/>
            <pc:sldMk cId="355320454" sldId="316"/>
            <ac:picMk id="3" creationId="{E5856A3B-6843-4BEA-BD55-9CC289541B08}"/>
          </ac:picMkLst>
        </pc:picChg>
      </pc:sldChg>
      <pc:sldChg chg="addSp delSp modSp add replId">
        <pc:chgData name="" userId="" providerId="" clId="Web-{A76C01C4-B413-4939-BA58-D9DFD5E0B81C}" dt="2017-12-19T21:24:15.793" v="10"/>
        <pc:sldMkLst>
          <pc:docMk/>
          <pc:sldMk cId="1304954521" sldId="317"/>
        </pc:sldMkLst>
        <pc:picChg chg="del">
          <ac:chgData name="" userId="" providerId="" clId="Web-{A76C01C4-B413-4939-BA58-D9DFD5E0B81C}" dt="2017-12-19T21:23:46.151" v="6"/>
          <ac:picMkLst>
            <pc:docMk/>
            <pc:sldMk cId="1304954521" sldId="317"/>
            <ac:picMk id="3" creationId="{E5856A3B-6843-4BEA-BD55-9CC289541B08}"/>
          </ac:picMkLst>
        </pc:picChg>
        <pc:picChg chg="add mod">
          <ac:chgData name="" userId="" providerId="" clId="Web-{A76C01C4-B413-4939-BA58-D9DFD5E0B81C}" dt="2017-12-19T21:24:15.793" v="10"/>
          <ac:picMkLst>
            <pc:docMk/>
            <pc:sldMk cId="1304954521" sldId="317"/>
            <ac:picMk id="4" creationId="{DAF17595-48F9-4A9F-9A79-4B3AD1E7EAC7}"/>
          </ac:picMkLst>
        </pc:picChg>
      </pc:sldChg>
      <pc:sldChg chg="addSp delSp modSp new">
        <pc:chgData name="" userId="" providerId="" clId="Web-{A76C01C4-B413-4939-BA58-D9DFD5E0B81C}" dt="2017-12-19T21:28:36.307" v="41"/>
        <pc:sldMkLst>
          <pc:docMk/>
          <pc:sldMk cId="2829030163" sldId="318"/>
        </pc:sldMkLst>
        <pc:spChg chg="mod">
          <ac:chgData name="" userId="" providerId="" clId="Web-{A76C01C4-B413-4939-BA58-D9DFD5E0B81C}" dt="2017-12-19T21:25:32.621" v="18"/>
          <ac:spMkLst>
            <pc:docMk/>
            <pc:sldMk cId="2829030163" sldId="318"/>
            <ac:spMk id="2" creationId="{F4D2C698-3A9C-4EC3-8258-93CEACAB2685}"/>
          </ac:spMkLst>
        </pc:spChg>
        <pc:spChg chg="del">
          <ac:chgData name="" userId="" providerId="" clId="Web-{A76C01C4-B413-4939-BA58-D9DFD5E0B81C}" dt="2017-12-19T21:25:34.542" v="20"/>
          <ac:spMkLst>
            <pc:docMk/>
            <pc:sldMk cId="2829030163" sldId="318"/>
            <ac:spMk id="3" creationId="{678C09F6-51B7-486D-88D3-9BB95F2642B2}"/>
          </ac:spMkLst>
        </pc:spChg>
        <pc:picChg chg="add mod">
          <ac:chgData name="" userId="" providerId="" clId="Web-{A76C01C4-B413-4939-BA58-D9DFD5E0B81C}" dt="2017-12-19T21:27:32.885" v="29"/>
          <ac:picMkLst>
            <pc:docMk/>
            <pc:sldMk cId="2829030163" sldId="318"/>
            <ac:picMk id="4" creationId="{51B8519A-A493-4C48-8018-AA65205461D0}"/>
          </ac:picMkLst>
        </pc:picChg>
        <pc:picChg chg="add mod">
          <ac:chgData name="" userId="" providerId="" clId="Web-{A76C01C4-B413-4939-BA58-D9DFD5E0B81C}" dt="2017-12-19T21:28:30.573" v="40"/>
          <ac:picMkLst>
            <pc:docMk/>
            <pc:sldMk cId="2829030163" sldId="318"/>
            <ac:picMk id="6" creationId="{48286F4E-CA07-48D1-9701-E03480A39369}"/>
          </ac:picMkLst>
        </pc:picChg>
        <pc:picChg chg="add mod">
          <ac:chgData name="" userId="" providerId="" clId="Web-{A76C01C4-B413-4939-BA58-D9DFD5E0B81C}" dt="2017-12-19T21:28:36.307" v="41"/>
          <ac:picMkLst>
            <pc:docMk/>
            <pc:sldMk cId="2829030163" sldId="318"/>
            <ac:picMk id="8" creationId="{687E6371-3A76-45AC-BBBC-9D393A94DB9D}"/>
          </ac:picMkLst>
        </pc:picChg>
      </pc:sldChg>
    </pc:docChg>
  </pc:docChgLst>
  <pc:docChgLst>
    <pc:chgData name="Guest Contributor" userId="URN:SPO:ANON#2CA7B084F8C7A0804AA627C3043E8817D1872832320ADE084F8B1836EEF44DC0" providerId="AD" clId="Web-{63F83E45-4D34-4365-94A5-9740D39F2055}"/>
    <pc:docChg chg="addSld modSld">
      <pc:chgData name="Guest Contributor" userId="URN:SPO:ANON#2CA7B084F8C7A0804AA627C3043E8817D1872832320ADE084F8B1836EEF44DC0" providerId="AD" clId="Web-{63F83E45-4D34-4365-94A5-9740D39F2055}" dt="2017-12-19T20:56:29.605" v="50"/>
      <pc:docMkLst>
        <pc:docMk/>
      </pc:docMkLst>
      <pc:sldChg chg="addSp delSp modSp">
        <pc:chgData name="Guest Contributor" userId="URN:SPO:ANON#2CA7B084F8C7A0804AA627C3043E8817D1872832320ADE084F8B1836EEF44DC0" providerId="AD" clId="Web-{63F83E45-4D34-4365-94A5-9740D39F2055}" dt="2017-12-19T20:40:10.755" v="26"/>
        <pc:sldMkLst>
          <pc:docMk/>
          <pc:sldMk cId="1775826406" sldId="311"/>
        </pc:sldMkLst>
        <pc:spChg chg="mod">
          <ac:chgData name="Guest Contributor" userId="URN:SPO:ANON#2CA7B084F8C7A0804AA627C3043E8817D1872832320ADE084F8B1836EEF44DC0" providerId="AD" clId="Web-{63F83E45-4D34-4365-94A5-9740D39F2055}" dt="2017-12-19T20:38:32.813" v="14"/>
          <ac:spMkLst>
            <pc:docMk/>
            <pc:sldMk cId="1775826406" sldId="311"/>
            <ac:spMk id="2" creationId="{00000000-0000-0000-0000-000000000000}"/>
          </ac:spMkLst>
        </pc:spChg>
        <pc:spChg chg="del">
          <ac:chgData name="Guest Contributor" userId="URN:SPO:ANON#2CA7B084F8C7A0804AA627C3043E8817D1872832320ADE084F8B1836EEF44DC0" providerId="AD" clId="Web-{63F83E45-4D34-4365-94A5-9740D39F2055}" dt="2017-12-19T20:39:27.487" v="17"/>
          <ac:spMkLst>
            <pc:docMk/>
            <pc:sldMk cId="1775826406" sldId="311"/>
            <ac:spMk id="3" creationId="{00000000-0000-0000-0000-000000000000}"/>
          </ac:spMkLst>
        </pc:spChg>
        <pc:spChg chg="add del mod">
          <ac:chgData name="Guest Contributor" userId="URN:SPO:ANON#2CA7B084F8C7A0804AA627C3043E8817D1872832320ADE084F8B1836EEF44DC0" providerId="AD" clId="Web-{63F83E45-4D34-4365-94A5-9740D39F2055}" dt="2017-12-19T20:39:38.847" v="23"/>
          <ac:spMkLst>
            <pc:docMk/>
            <pc:sldMk cId="1775826406" sldId="311"/>
            <ac:spMk id="4" creationId="{35708E79-138D-4CC3-AA99-1ACF20BB1698}"/>
          </ac:spMkLst>
        </pc:spChg>
        <pc:picChg chg="add mod">
          <ac:chgData name="Guest Contributor" userId="URN:SPO:ANON#2CA7B084F8C7A0804AA627C3043E8817D1872832320ADE084F8B1836EEF44DC0" providerId="AD" clId="Web-{63F83E45-4D34-4365-94A5-9740D39F2055}" dt="2017-12-19T20:40:10.755" v="26"/>
          <ac:picMkLst>
            <pc:docMk/>
            <pc:sldMk cId="1775826406" sldId="311"/>
            <ac:picMk id="5" creationId="{D0B511DB-8F85-4DA8-845A-BDDD01DC1F3B}"/>
          </ac:picMkLst>
        </pc:picChg>
      </pc:sldChg>
      <pc:sldChg chg="addSp delSp modSp add replId">
        <pc:chgData name="Guest Contributor" userId="URN:SPO:ANON#2CA7B084F8C7A0804AA627C3043E8817D1872832320ADE084F8B1836EEF44DC0" providerId="AD" clId="Web-{63F83E45-4D34-4365-94A5-9740D39F2055}" dt="2017-12-19T20:47:15.505" v="48"/>
        <pc:sldMkLst>
          <pc:docMk/>
          <pc:sldMk cId="216043817" sldId="314"/>
        </pc:sldMkLst>
        <pc:spChg chg="add mod">
          <ac:chgData name="Guest Contributor" userId="URN:SPO:ANON#2CA7B084F8C7A0804AA627C3043E8817D1872832320ADE084F8B1836EEF44DC0" providerId="AD" clId="Web-{63F83E45-4D34-4365-94A5-9740D39F2055}" dt="2017-12-19T20:47:15.505" v="48"/>
          <ac:spMkLst>
            <pc:docMk/>
            <pc:sldMk cId="216043817" sldId="314"/>
            <ac:spMk id="3" creationId="{9E21AE02-84AB-4CC0-8948-33C19365E6E6}"/>
          </ac:spMkLst>
        </pc:spChg>
        <pc:spChg chg="add mod">
          <ac:chgData name="Guest Contributor" userId="URN:SPO:ANON#2CA7B084F8C7A0804AA627C3043E8817D1872832320ADE084F8B1836EEF44DC0" providerId="AD" clId="Web-{63F83E45-4D34-4365-94A5-9740D39F2055}" dt="2017-12-19T20:47:09.427" v="46"/>
          <ac:spMkLst>
            <pc:docMk/>
            <pc:sldMk cId="216043817" sldId="314"/>
            <ac:spMk id="4" creationId="{8907AF09-352E-4EBE-A357-401464B26780}"/>
          </ac:spMkLst>
        </pc:spChg>
        <pc:spChg chg="add del mod">
          <ac:chgData name="Guest Contributor" userId="URN:SPO:ANON#2CA7B084F8C7A0804AA627C3043E8817D1872832320ADE084F8B1836EEF44DC0" providerId="AD" clId="Web-{63F83E45-4D34-4365-94A5-9740D39F2055}" dt="2017-12-19T20:41:34.805" v="38"/>
          <ac:spMkLst>
            <pc:docMk/>
            <pc:sldMk cId="216043817" sldId="314"/>
            <ac:spMk id="6" creationId="{43A23BC4-0687-4ED5-965E-73E211B78C04}"/>
          </ac:spMkLst>
        </pc:spChg>
      </pc:sldChg>
      <pc:sldChg chg="add replId">
        <pc:chgData name="Guest Contributor" userId="URN:SPO:ANON#2CA7B084F8C7A0804AA627C3043E8817D1872832320ADE084F8B1836EEF44DC0" providerId="AD" clId="Web-{63F83E45-4D34-4365-94A5-9740D39F2055}" dt="2017-12-19T20:41:20.195" v="34"/>
        <pc:sldMkLst>
          <pc:docMk/>
          <pc:sldMk cId="1314765134" sldId="315"/>
        </pc:sldMkLst>
      </pc:sldChg>
      <pc:sldChg chg="delSp add replId">
        <pc:chgData name="Guest Contributor" userId="URN:SPO:ANON#2CA7B084F8C7A0804AA627C3043E8817D1872832320ADE084F8B1836EEF44DC0" providerId="AD" clId="Web-{63F83E45-4D34-4365-94A5-9740D39F2055}" dt="2017-12-19T20:56:29.605" v="50"/>
        <pc:sldMkLst>
          <pc:docMk/>
          <pc:sldMk cId="355320454" sldId="316"/>
        </pc:sldMkLst>
        <pc:picChg chg="del">
          <ac:chgData name="Guest Contributor" userId="URN:SPO:ANON#2CA7B084F8C7A0804AA627C3043E8817D1872832320ADE084F8B1836EEF44DC0" providerId="AD" clId="Web-{63F83E45-4D34-4365-94A5-9740D39F2055}" dt="2017-12-19T20:56:29.605" v="50"/>
          <ac:picMkLst>
            <pc:docMk/>
            <pc:sldMk cId="355320454" sldId="316"/>
            <ac:picMk id="5" creationId="{D0B511DB-8F85-4DA8-845A-BDDD01DC1F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C6FA9-3FEE-47EE-8318-A7750DA1F391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7A056-E2CD-4198-8619-F9C565F2C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58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Averagin</a:t>
            </a:r>
            <a:r>
              <a:rPr lang="en-US" baseline="0"/>
              <a:t>g about 300 invocations/hour; averaging 1.2s per invocation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5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87000"/>
              </a:schemeClr>
            </a:gs>
            <a:gs pos="100000">
              <a:srgbClr val="FFFFFF">
                <a:alpha val="8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14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2">
                <a:alpha val="87000"/>
              </a:schemeClr>
            </a:gs>
            <a:gs pos="100000">
              <a:srgbClr val="FFFFFF">
                <a:alpha val="8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12/22/17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-schappet@uiowa.edu" TargetMode="External"/><Relationship Id="rId4" Type="http://schemas.openxmlformats.org/officeDocument/2006/relationships/hyperlink" Target="mailto:ITS-Cloud-Services@iowa.uiowa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ichael-alberhasky@uiow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869100"/>
            <a:ext cx="7010400" cy="762000"/>
          </a:xfrm>
        </p:spPr>
        <p:txBody>
          <a:bodyPr>
            <a:noAutofit/>
          </a:bodyPr>
          <a:lstStyle/>
          <a:p>
            <a:r>
              <a:rPr lang="en-US" sz="4800" b="1"/>
              <a:t/>
            </a:r>
            <a:br>
              <a:rPr lang="en-US" sz="4800" b="1"/>
            </a:br>
            <a:r>
              <a:rPr lang="en-US" sz="4800" b="1"/>
              <a:t/>
            </a:r>
            <a:br>
              <a:rPr lang="en-US" sz="4800" b="1"/>
            </a:br>
            <a:r>
              <a:rPr lang="en-US" sz="4800" b="1"/>
              <a:t>Using AWS Lambda to do cool things</a:t>
            </a:r>
            <a:endParaRPr lang="en-US" sz="4600" b="1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867400"/>
            <a:ext cx="7391400" cy="968543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bg2"/>
                </a:solidFill>
              </a:rPr>
              <a:t>Michael Alberhasky| ITS-AIS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616773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260068"/>
            <a:ext cx="14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12/21/2017</a:t>
            </a:r>
          </a:p>
        </p:txBody>
      </p:sp>
      <p:pic>
        <p:nvPicPr>
          <p:cNvPr id="7" name="Picture 6" descr="OneIT_v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2362200" cy="371957"/>
          </a:xfrm>
          <a:prstGeom prst="rect">
            <a:avLst/>
          </a:prstGeom>
        </p:spPr>
      </p:pic>
      <p:pic>
        <p:nvPicPr>
          <p:cNvPr id="9" name="Picture 8" descr="DomeWordUnit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1981200" cy="18264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5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</a:t>
            </a:r>
            <a:r>
              <a:rPr lang="en-US" err="1"/>
              <a:t>serverless</a:t>
            </a:r>
            <a:r>
              <a:rPr lang="en-US"/>
              <a:t> computing?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" y="2032000"/>
            <a:ext cx="3247545" cy="3060700"/>
          </a:xfrm>
        </p:spPr>
      </p:pic>
      <p:sp>
        <p:nvSpPr>
          <p:cNvPr id="5" name="TextBox 4"/>
          <p:cNvSpPr txBox="1"/>
          <p:nvPr/>
        </p:nvSpPr>
        <p:spPr>
          <a:xfrm>
            <a:off x="3771900" y="2184400"/>
            <a:ext cx="5219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Amazon Web Services (AWS) = </a:t>
            </a:r>
            <a:r>
              <a:rPr lang="en-US" sz="2400" b="1"/>
              <a:t>Lambda</a:t>
            </a:r>
          </a:p>
          <a:p>
            <a:endParaRPr lang="en-US" sz="2400"/>
          </a:p>
          <a:p>
            <a:r>
              <a:rPr lang="en-US" sz="2400"/>
              <a:t>Azure = </a:t>
            </a:r>
            <a:r>
              <a:rPr lang="en-US" sz="2400" b="1"/>
              <a:t>Azure Functions</a:t>
            </a:r>
          </a:p>
          <a:p>
            <a:endParaRPr lang="en-US" sz="2400"/>
          </a:p>
          <a:p>
            <a:r>
              <a:rPr lang="en-US" sz="2400"/>
              <a:t>Google Compute Platform (GCP) = </a:t>
            </a:r>
            <a:r>
              <a:rPr lang="en-US" sz="2400" b="1"/>
              <a:t>Cloud Functions</a:t>
            </a:r>
          </a:p>
        </p:txBody>
      </p:sp>
    </p:spTree>
    <p:extLst>
      <p:ext uri="{BB962C8B-B14F-4D97-AF65-F5344CB8AC3E}">
        <p14:creationId xmlns:p14="http://schemas.microsoft.com/office/powerpoint/2010/main" val="1711370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AWS Lambda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64985"/>
            <a:ext cx="3886200" cy="4020206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Run code without worrying about servers</a:t>
            </a:r>
          </a:p>
          <a:p>
            <a:r>
              <a:rPr lang="en-US" dirty="0"/>
              <a:t>Execute based on event triggers from other AWS services</a:t>
            </a:r>
          </a:p>
          <a:p>
            <a:r>
              <a:rPr lang="en-US" dirty="0"/>
              <a:t>Execute programmatically</a:t>
            </a:r>
          </a:p>
          <a:p>
            <a:r>
              <a:rPr lang="en-US" dirty="0" smtClean="0"/>
              <a:t>Stateless</a:t>
            </a:r>
          </a:p>
          <a:p>
            <a:r>
              <a:rPr lang="en-US" dirty="0" smtClean="0"/>
              <a:t>Think </a:t>
            </a:r>
            <a:r>
              <a:rPr lang="en-US" dirty="0" err="1" smtClean="0"/>
              <a:t>microservices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1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Lambda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S3 new object trigger </a:t>
            </a:r>
            <a:r>
              <a:rPr lang="mr-IN"/>
              <a:t>–</a:t>
            </a:r>
            <a:r>
              <a:rPr lang="en-US"/>
              <a:t>&gt; generate thumbnails</a:t>
            </a:r>
          </a:p>
          <a:p>
            <a:r>
              <a:rPr lang="en-US"/>
              <a:t>EC2 new instance startup –&gt; check required tags</a:t>
            </a:r>
          </a:p>
          <a:p>
            <a:r>
              <a:rPr lang="en-US" err="1"/>
              <a:t>Serverless</a:t>
            </a:r>
            <a:r>
              <a:rPr lang="en-US"/>
              <a:t> website –&gt; Lambda API endpoints</a:t>
            </a:r>
          </a:p>
          <a:p>
            <a:r>
              <a:rPr lang="en-US"/>
              <a:t>Alexa skills</a:t>
            </a:r>
          </a:p>
          <a:p>
            <a:r>
              <a:rPr lang="en-US" err="1"/>
              <a:t>IoT</a:t>
            </a:r>
            <a:r>
              <a:rPr lang="en-US"/>
              <a:t> </a:t>
            </a:r>
            <a:r>
              <a:rPr lang="en-US" err="1"/>
              <a:t>Greengrass</a:t>
            </a:r>
            <a:r>
              <a:rPr lang="en-US"/>
              <a:t> runs functions against devices</a:t>
            </a:r>
          </a:p>
          <a:p>
            <a:r>
              <a:rPr lang="en-US" err="1"/>
              <a:t>CloudWatch</a:t>
            </a:r>
            <a:r>
              <a:rPr lang="en-US"/>
              <a:t> event fires Lambda function on schedule </a:t>
            </a:r>
          </a:p>
        </p:txBody>
      </p:sp>
    </p:spTree>
    <p:extLst>
      <p:ext uri="{BB962C8B-B14F-4D97-AF65-F5344CB8AC3E}">
        <p14:creationId xmlns:p14="http://schemas.microsoft.com/office/powerpoint/2010/main" val="131956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Lambda is</a:t>
            </a:r>
            <a:r>
              <a:rPr lang="mr-IN"/>
              <a:t>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Not meant for long-running processes – max timeout of 300s</a:t>
            </a:r>
          </a:p>
          <a:p>
            <a:r>
              <a:rPr lang="en-US"/>
              <a:t>Not meant for super large packages </a:t>
            </a:r>
            <a:r>
              <a:rPr lang="mr-IN"/>
              <a:t>–</a:t>
            </a:r>
            <a:r>
              <a:rPr lang="en-US"/>
              <a:t> max of 500MB</a:t>
            </a:r>
          </a:p>
          <a:p>
            <a:r>
              <a:rPr lang="en-US"/>
              <a:t>Not meant for super low-latency requests – cold startup (impacts Java the most)</a:t>
            </a:r>
          </a:p>
          <a:p>
            <a:r>
              <a:rPr lang="en-US"/>
              <a:t>Faster when you allocate more memory</a:t>
            </a:r>
          </a:p>
        </p:txBody>
      </p:sp>
    </p:spTree>
    <p:extLst>
      <p:ext uri="{BB962C8B-B14F-4D97-AF65-F5344CB8AC3E}">
        <p14:creationId xmlns:p14="http://schemas.microsoft.com/office/powerpoint/2010/main" val="1831876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Lambda-Compatible Events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10" y="1724540"/>
            <a:ext cx="690133" cy="828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3937" y="1930400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0" y="2830717"/>
            <a:ext cx="683023" cy="7565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3937" y="3024341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DynamoDB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9" y="3947994"/>
            <a:ext cx="679948" cy="8159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3937" y="4171296"/>
            <a:ext cx="91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Kinesis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08" y="5124628"/>
            <a:ext cx="691972" cy="691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4180" y="5285948"/>
            <a:ext cx="1378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" y="5980516"/>
            <a:ext cx="686313" cy="80069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23432" y="6178649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055" y="1730338"/>
            <a:ext cx="685301" cy="82236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30356" y="1970076"/>
            <a:ext cx="124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Cognito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61" y="2847616"/>
            <a:ext cx="660521" cy="81593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30356" y="3070918"/>
            <a:ext cx="1625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CloudFormation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59" y="4024250"/>
            <a:ext cx="700498" cy="7951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30356" y="4185570"/>
            <a:ext cx="1320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CloudWatch</a:t>
            </a:r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59" y="5019407"/>
            <a:ext cx="673576" cy="8082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30435" y="5238887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CodeCommit</a:t>
            </a:r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34" y="5942358"/>
            <a:ext cx="685301" cy="82236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930435" y="6165897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Config</a:t>
            </a:r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279" y="1725763"/>
            <a:ext cx="722080" cy="75465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857261" y="1918425"/>
            <a:ext cx="138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Alexa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26" y="2797176"/>
            <a:ext cx="658433" cy="79012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25359" y="3004826"/>
            <a:ext cx="1414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API Gateway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26" y="3947993"/>
            <a:ext cx="679948" cy="81593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994788" y="4185570"/>
            <a:ext cx="124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IoT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10" y="5019406"/>
            <a:ext cx="673278" cy="80714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994788" y="5254335"/>
            <a:ext cx="11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CloudFront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131" y="5973280"/>
            <a:ext cx="673279" cy="80793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02410" y="6192581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Lambda on Demand</a:t>
            </a:r>
          </a:p>
        </p:txBody>
      </p:sp>
    </p:spTree>
    <p:extLst>
      <p:ext uri="{BB962C8B-B14F-4D97-AF65-F5344CB8AC3E}">
        <p14:creationId xmlns:p14="http://schemas.microsoft.com/office/powerpoint/2010/main" val="150978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Compatible Languages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87" y="1612595"/>
            <a:ext cx="2412232" cy="13504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764" y="3356415"/>
            <a:ext cx="1304078" cy="13040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642" y="1787839"/>
            <a:ext cx="2229858" cy="1365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63" y="3356415"/>
            <a:ext cx="3060700" cy="1627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89409" y="5486400"/>
            <a:ext cx="3403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GoLang</a:t>
            </a:r>
            <a:r>
              <a:rPr lang="en-US"/>
              <a:t>, Ruby, PHP support coming</a:t>
            </a:r>
          </a:p>
        </p:txBody>
      </p:sp>
    </p:spTree>
    <p:extLst>
      <p:ext uri="{BB962C8B-B14F-4D97-AF65-F5344CB8AC3E}">
        <p14:creationId xmlns:p14="http://schemas.microsoft.com/office/powerpoint/2010/main" val="19517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Lambda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Handler maps input/output</a:t>
            </a:r>
          </a:p>
          <a:p>
            <a:r>
              <a:rPr lang="en-US"/>
              <a:t>Context to provide access to Lambda environment</a:t>
            </a:r>
          </a:p>
          <a:p>
            <a:r>
              <a:rPr lang="en-US"/>
              <a:t>Java: automatically </a:t>
            </a:r>
            <a:r>
              <a:rPr lang="en-US" err="1"/>
              <a:t>deserializes</a:t>
            </a:r>
            <a:r>
              <a:rPr lang="en-US"/>
              <a:t> JSON into POJOs</a:t>
            </a:r>
          </a:p>
          <a:p>
            <a:r>
              <a:rPr lang="en-US"/>
              <a:t>Function must be built into a ZIP or JAR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3962400"/>
            <a:ext cx="71755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9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always stinks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Not as easy as it should be, but getting better</a:t>
            </a:r>
          </a:p>
          <a:p>
            <a:r>
              <a:rPr lang="en-US"/>
              <a:t>Best to mock inputs the best you can. Some services you can’t mock (Kinesis).</a:t>
            </a:r>
          </a:p>
          <a:p>
            <a:r>
              <a:rPr lang="en-US"/>
              <a:t>Save sample test payloads and run test execution against it.</a:t>
            </a:r>
          </a:p>
          <a:p>
            <a:r>
              <a:rPr lang="en-US"/>
              <a:t>Cloud9 IDE has integrated Lambda testing. Java support lacking.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8" y="5219700"/>
            <a:ext cx="85471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Upload via the management console</a:t>
            </a:r>
          </a:p>
          <a:p>
            <a:r>
              <a:rPr lang="en-US"/>
              <a:t>Manage via a </a:t>
            </a:r>
            <a:r>
              <a:rPr lang="en-US" err="1"/>
              <a:t>CloudFormation</a:t>
            </a:r>
            <a:r>
              <a:rPr lang="en-US"/>
              <a:t> Template</a:t>
            </a:r>
          </a:p>
          <a:p>
            <a:r>
              <a:rPr lang="en-US"/>
              <a:t>Use the </a:t>
            </a:r>
            <a:r>
              <a:rPr lang="en-US" err="1"/>
              <a:t>Serverless</a:t>
            </a:r>
            <a:r>
              <a:rPr lang="en-US"/>
              <a:t> Application Model (SAM) and </a:t>
            </a:r>
            <a:r>
              <a:rPr lang="en-US" err="1"/>
              <a:t>CloudFormation</a:t>
            </a:r>
            <a:r>
              <a:rPr lang="en-US"/>
              <a:t> to define interactions</a:t>
            </a:r>
          </a:p>
          <a:p>
            <a:r>
              <a:rPr lang="en-US"/>
              <a:t>Via AWS’ code deployment facilities</a:t>
            </a:r>
          </a:p>
          <a:p>
            <a:pPr lvl="1"/>
            <a:r>
              <a:rPr lang="en-US" err="1"/>
              <a:t>CodeBuild</a:t>
            </a:r>
            <a:endParaRPr lang="en-US"/>
          </a:p>
          <a:p>
            <a:pPr lvl="1"/>
            <a:r>
              <a:rPr lang="en-US" err="1"/>
              <a:t>CodeDeploy</a:t>
            </a:r>
            <a:endParaRPr lang="en-US"/>
          </a:p>
          <a:p>
            <a:pPr lvl="1"/>
            <a:r>
              <a:rPr lang="en-US" err="1"/>
              <a:t>CodePipeline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35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Snowplow Real-time pipeline (Michael)</a:t>
            </a:r>
          </a:p>
          <a:p>
            <a:r>
              <a:rPr lang="en-US"/>
              <a:t>Weka Model (Jimmy)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7128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Snowplow Architecture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2083569"/>
            <a:ext cx="9042400" cy="3572991"/>
          </a:xfrm>
        </p:spPr>
      </p:pic>
    </p:spTree>
    <p:extLst>
      <p:ext uri="{BB962C8B-B14F-4D97-AF65-F5344CB8AC3E}">
        <p14:creationId xmlns:p14="http://schemas.microsoft.com/office/powerpoint/2010/main" val="183292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..enhance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 b="14532"/>
          <a:stretch/>
        </p:blipFill>
        <p:spPr>
          <a:xfrm>
            <a:off x="1489798" y="1701800"/>
            <a:ext cx="6719245" cy="4800600"/>
          </a:xfrm>
        </p:spPr>
      </p:pic>
    </p:spTree>
    <p:extLst>
      <p:ext uri="{BB962C8B-B14F-4D97-AF65-F5344CB8AC3E}">
        <p14:creationId xmlns:p14="http://schemas.microsoft.com/office/powerpoint/2010/main" val="519731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Feeds Analytics to Dispatch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46410"/>
            <a:ext cx="8826854" cy="4767090"/>
          </a:xfrm>
        </p:spPr>
      </p:pic>
    </p:spTree>
    <p:extLst>
      <p:ext uri="{BB962C8B-B14F-4D97-AF65-F5344CB8AC3E}">
        <p14:creationId xmlns:p14="http://schemas.microsoft.com/office/powerpoint/2010/main" val="1874023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Handler code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82" y="1600200"/>
            <a:ext cx="7732332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34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Deploying with CloudFormation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75" y="1778000"/>
            <a:ext cx="4118767" cy="30353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48" y="1778000"/>
            <a:ext cx="4635500" cy="476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73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48" y="1620862"/>
            <a:ext cx="6654800" cy="507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22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WEKA Predictor Web Service</a:t>
            </a:r>
          </a:p>
        </p:txBody>
      </p:sp>
      <p:pic>
        <p:nvPicPr>
          <p:cNvPr id="5" name="Picture 5" descr="Screen Shot 2017-12-19 at 2.39.08 PM.png">
            <a:extLst>
              <a:ext uri="{FF2B5EF4-FFF2-40B4-BE49-F238E27FC236}">
                <a16:creationId xmlns="" xmlns:a16="http://schemas.microsoft.com/office/drawing/2014/main" id="{D0B511DB-8F85-4DA8-845A-BDDD01DC1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724025"/>
            <a:ext cx="8292112" cy="440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26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WEKA Predictor Web Service</a:t>
            </a:r>
          </a:p>
        </p:txBody>
      </p:sp>
      <p:pic>
        <p:nvPicPr>
          <p:cNvPr id="5" name="Picture 5" descr="Screen Shot 2017-12-19 at 2.39.08 PM.png">
            <a:extLst>
              <a:ext uri="{FF2B5EF4-FFF2-40B4-BE49-F238E27FC236}">
                <a16:creationId xmlns="" xmlns:a16="http://schemas.microsoft.com/office/drawing/2014/main" id="{D0B511DB-8F85-4DA8-845A-BDDD01DC1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724025"/>
            <a:ext cx="8292112" cy="4405418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="" xmlns:a16="http://schemas.microsoft.com/office/drawing/2014/main" id="{9E21AE02-84AB-4CC0-8948-33C19365E6E6}"/>
              </a:ext>
            </a:extLst>
          </p:cNvPr>
          <p:cNvSpPr/>
          <p:nvPr/>
        </p:nvSpPr>
        <p:spPr>
          <a:xfrm>
            <a:off x="4837398" y="2333625"/>
            <a:ext cx="2068401" cy="102958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="" xmlns:a16="http://schemas.microsoft.com/office/drawing/2014/main" id="{8907AF09-352E-4EBE-A357-401464B26780}"/>
              </a:ext>
            </a:extLst>
          </p:cNvPr>
          <p:cNvSpPr/>
          <p:nvPr/>
        </p:nvSpPr>
        <p:spPr>
          <a:xfrm>
            <a:off x="568996" y="4299082"/>
            <a:ext cx="3004467" cy="9190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16043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WEKA Predictor Web Service</a:t>
            </a:r>
          </a:p>
        </p:txBody>
      </p:sp>
      <p:pic>
        <p:nvPicPr>
          <p:cNvPr id="3" name="Picture 3" descr="Screen Shot 2017-12-19 at 2.55.58 PM.png">
            <a:extLst>
              <a:ext uri="{FF2B5EF4-FFF2-40B4-BE49-F238E27FC236}">
                <a16:creationId xmlns="" xmlns:a16="http://schemas.microsoft.com/office/drawing/2014/main" id="{E5856A3B-6843-4BEA-BD55-9CC289541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781175"/>
            <a:ext cx="7707145" cy="483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0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WEKA Predictor Web Service</a:t>
            </a:r>
          </a:p>
        </p:txBody>
      </p:sp>
      <p:pic>
        <p:nvPicPr>
          <p:cNvPr id="4" name="Picture 4" descr="Screen Shot 2017-12-19 at 3.22.18 PM.png">
            <a:extLst>
              <a:ext uri="{FF2B5EF4-FFF2-40B4-BE49-F238E27FC236}">
                <a16:creationId xmlns="" xmlns:a16="http://schemas.microsoft.com/office/drawing/2014/main" id="{DAF17595-48F9-4A9F-9A79-4B3AD1E7E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2419350"/>
            <a:ext cx="7860179" cy="41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54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D2C698-3A9C-4EC3-8258-93CEACAB2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Setup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4" descr="Screen Shot 2017-12-13 at 10.21.47 AM.png">
            <a:extLst>
              <a:ext uri="{FF2B5EF4-FFF2-40B4-BE49-F238E27FC236}">
                <a16:creationId xmlns="" xmlns:a16="http://schemas.microsoft.com/office/drawing/2014/main" id="{51B8519A-A493-4C48-8018-AA6520546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11" y="1619250"/>
            <a:ext cx="5395414" cy="1711748"/>
          </a:xfrm>
          <a:prstGeom prst="rect">
            <a:avLst/>
          </a:prstGeom>
        </p:spPr>
      </p:pic>
      <p:pic>
        <p:nvPicPr>
          <p:cNvPr id="6" name="Picture 6" descr="Screen Shot 2017-12-19 at 3.27.09 PM.png">
            <a:extLst>
              <a:ext uri="{FF2B5EF4-FFF2-40B4-BE49-F238E27FC236}">
                <a16:creationId xmlns="" xmlns:a16="http://schemas.microsoft.com/office/drawing/2014/main" id="{48286F4E-CA07-48D1-9701-E03480A39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63" y="2847975"/>
            <a:ext cx="5257784" cy="1429048"/>
          </a:xfrm>
          <a:prstGeom prst="rect">
            <a:avLst/>
          </a:prstGeom>
        </p:spPr>
      </p:pic>
      <p:pic>
        <p:nvPicPr>
          <p:cNvPr id="8" name="Picture 8" descr="Screen Shot 2017-12-19 at 3.27.56 PM.png">
            <a:extLst>
              <a:ext uri="{FF2B5EF4-FFF2-40B4-BE49-F238E27FC236}">
                <a16:creationId xmlns="" xmlns:a16="http://schemas.microsoft.com/office/drawing/2014/main" id="{687E6371-3A76-45AC-BBBC-9D393A94D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645" y="3781425"/>
            <a:ext cx="3838622" cy="285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30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A11E9D-9F77-4CE6-AB30-2D6E1ECA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3E3D2D"/>
                </a:solidFill>
              </a:rPr>
              <a:t>Response Time &amp; Memory Effects 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6A7B279-2C64-47BF-83E3-35FACB1848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pPr marL="0" indent="0">
              <a:buNone/>
            </a:pPr>
            <a:r>
              <a:rPr lang="en-US" dirty="0"/>
              <a:t>Response Times</a:t>
            </a:r>
          </a:p>
          <a:p>
            <a:r>
              <a:rPr lang="en-US" dirty="0"/>
              <a:t>300ms Desktop</a:t>
            </a:r>
          </a:p>
          <a:p>
            <a:r>
              <a:rPr lang="en-US" dirty="0"/>
              <a:t>250ms VM Server</a:t>
            </a:r>
          </a:p>
          <a:p>
            <a:r>
              <a:rPr lang="en-US" dirty="0"/>
              <a:t>2500ms 128mb Lambda Process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Counter intuitive: I thought reducing memory would be good</a:t>
            </a:r>
          </a:p>
          <a:p>
            <a:r>
              <a:rPr lang="en-US" dirty="0"/>
              <a:t>300ms 1028mb Lambda Process</a:t>
            </a:r>
          </a:p>
          <a:p>
            <a:r>
              <a:rPr lang="en-US" dirty="0"/>
              <a:t>15s from Cold boot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1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Michael Alberhasky</a:t>
            </a:r>
            <a:br>
              <a:rPr lang="en-US"/>
            </a:br>
            <a:r>
              <a:rPr lang="en-US">
                <a:hlinkClick r:id="rId2"/>
              </a:rPr>
              <a:t>michael-alberhasky@uiowa.edu</a:t>
            </a:r>
            <a:endParaRPr lang="en-US"/>
          </a:p>
          <a:p>
            <a:endParaRPr lang="en-US"/>
          </a:p>
          <a:p>
            <a:r>
              <a:rPr lang="en-US"/>
              <a:t>Jimmy </a:t>
            </a:r>
            <a:r>
              <a:rPr lang="en-US" err="1"/>
              <a:t>Schappet</a:t>
            </a:r>
            <a:r>
              <a:rPr lang="en-US"/>
              <a:t/>
            </a:r>
            <a:br>
              <a:rPr lang="en-US"/>
            </a:br>
            <a:r>
              <a:rPr lang="en-US">
                <a:hlinkClick r:id="rId3"/>
              </a:rPr>
              <a:t>james-schappet@uiowa.edu</a:t>
            </a:r>
            <a:endParaRPr lang="en-US"/>
          </a:p>
          <a:p>
            <a:endParaRPr lang="en-US"/>
          </a:p>
          <a:p>
            <a:r>
              <a:rPr lang="en-US"/>
              <a:t>Cloud Services</a:t>
            </a:r>
            <a:br>
              <a:rPr lang="en-US"/>
            </a:br>
            <a:r>
              <a:rPr lang="en-US">
                <a:hlinkClick r:id="rId4"/>
              </a:rPr>
              <a:t>ITS-Cloud-Services@iowa.uiowa.edu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89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PT Template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FFBF20"/>
      </a:lt2>
      <a:accent1>
        <a:srgbClr val="000000"/>
      </a:accent1>
      <a:accent2>
        <a:srgbClr val="71685A"/>
      </a:accent2>
      <a:accent3>
        <a:srgbClr val="000000"/>
      </a:accent3>
      <a:accent4>
        <a:srgbClr val="000000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PT Template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FFBF20"/>
      </a:lt2>
      <a:accent1>
        <a:srgbClr val="000000"/>
      </a:accent1>
      <a:accent2>
        <a:srgbClr val="71685A"/>
      </a:accent2>
      <a:accent3>
        <a:srgbClr val="000000"/>
      </a:accent3>
      <a:accent4>
        <a:srgbClr val="000000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1A682879870944B5F20F03AE9ED807" ma:contentTypeVersion="1" ma:contentTypeDescription="Create a new document." ma:contentTypeScope="" ma:versionID="3e6c21f7d8e6bf3ec3e4c2a775eb71fa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c79c8594d4fa4c9fd200c91a62336472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DC8EC7-3BA1-4693-832F-0C0880E1CB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5597C9-E104-4BF3-90D6-F66AD33C682F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0C1CC3A-72E1-48E5-A2CF-B4B59EEA95C8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Macintosh PowerPoint</Application>
  <PresentationFormat>On-screen Show (4:3)</PresentationFormat>
  <Paragraphs>97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Calibri</vt:lpstr>
      <vt:lpstr>Mangal</vt:lpstr>
      <vt:lpstr>Tw Cen MT</vt:lpstr>
      <vt:lpstr>Wingdings</vt:lpstr>
      <vt:lpstr>Wingdings 2</vt:lpstr>
      <vt:lpstr>PPT Template</vt:lpstr>
      <vt:lpstr>1_PPT Template</vt:lpstr>
      <vt:lpstr>  Using AWS Lambda to do cool things</vt:lpstr>
      <vt:lpstr>What is serverless computing?</vt:lpstr>
      <vt:lpstr>AWS Lambda</vt:lpstr>
      <vt:lpstr>Lambda Use Cases</vt:lpstr>
      <vt:lpstr>Lambda is…</vt:lpstr>
      <vt:lpstr>Lambda-Compatible Events</vt:lpstr>
      <vt:lpstr>Compatible Languages</vt:lpstr>
      <vt:lpstr>Building Lambda Functions</vt:lpstr>
      <vt:lpstr>Testing always stinks</vt:lpstr>
      <vt:lpstr>Deployment options</vt:lpstr>
      <vt:lpstr>Examples</vt:lpstr>
      <vt:lpstr>Snowplow Architecture</vt:lpstr>
      <vt:lpstr>..enhance</vt:lpstr>
      <vt:lpstr>Feeds Analytics to Dispatch</vt:lpstr>
      <vt:lpstr>Handler code</vt:lpstr>
      <vt:lpstr>Deploying with CloudFormation</vt:lpstr>
      <vt:lpstr>Monitoring</vt:lpstr>
      <vt:lpstr>WEKA Predictor Web Service</vt:lpstr>
      <vt:lpstr>WEKA Predictor Web Service</vt:lpstr>
      <vt:lpstr>WEKA Predictor Web Service</vt:lpstr>
      <vt:lpstr>WEKA Predictor Web Service</vt:lpstr>
      <vt:lpstr>AWS Setup</vt:lpstr>
      <vt:lpstr>Response Time &amp; Memory Effects </vt:lpstr>
      <vt:lpstr>Questions?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Using AWS Lambda to do cool things</dc:title>
  <cp:lastModifiedBy>Alberhasky, Michael J</cp:lastModifiedBy>
  <cp:revision>27</cp:revision>
  <dcterms:modified xsi:type="dcterms:W3CDTF">2017-12-22T14:44:50Z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0x010100DC1A682879870944B5F20F03AE9ED807</vt:lpwstr>
  </property>
</Properties>
</file>